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65" r:id="rId4"/>
    <p:sldId id="257" r:id="rId5"/>
    <p:sldId id="260" r:id="rId6"/>
    <p:sldId id="261" r:id="rId7"/>
    <p:sldId id="262" r:id="rId8"/>
    <p:sldId id="263" r:id="rId9"/>
    <p:sldId id="264" r:id="rId10"/>
    <p:sldId id="266"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80" d="100"/>
          <a:sy n="80" d="100"/>
        </p:scale>
        <p:origin x="1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CBA932-F851-44E8-9CF3-6571A5C87DB4}"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1130620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CBA932-F851-44E8-9CF3-6571A5C87DB4}"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3810480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CBA932-F851-44E8-9CF3-6571A5C87DB4}"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2937166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CBA932-F851-44E8-9CF3-6571A5C87DB4}"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3001883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CBA932-F851-44E8-9CF3-6571A5C87DB4}"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2573516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CBA932-F851-44E8-9CF3-6571A5C87DB4}" type="datetimeFigureOut">
              <a:rPr lang="en-US" smtClean="0"/>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158275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CBA932-F851-44E8-9CF3-6571A5C87DB4}" type="datetimeFigureOut">
              <a:rPr lang="en-US" smtClean="0"/>
              <a:t>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55863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CBA932-F851-44E8-9CF3-6571A5C87DB4}" type="datetimeFigureOut">
              <a:rPr lang="en-US" smtClean="0"/>
              <a:t>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1742299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CBA932-F851-44E8-9CF3-6571A5C87DB4}" type="datetimeFigureOut">
              <a:rPr lang="en-US" smtClean="0"/>
              <a:t>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176245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CBA932-F851-44E8-9CF3-6571A5C87DB4}" type="datetimeFigureOut">
              <a:rPr lang="en-US" smtClean="0"/>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2961304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CBA932-F851-44E8-9CF3-6571A5C87DB4}" type="datetimeFigureOut">
              <a:rPr lang="en-US" smtClean="0"/>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6926E-8266-4CB3-ABC4-53EDC7FA09BF}" type="slidenum">
              <a:rPr lang="en-US" smtClean="0"/>
              <a:t>‹#›</a:t>
            </a:fld>
            <a:endParaRPr lang="en-US"/>
          </a:p>
        </p:txBody>
      </p:sp>
    </p:spTree>
    <p:extLst>
      <p:ext uri="{BB962C8B-B14F-4D97-AF65-F5344CB8AC3E}">
        <p14:creationId xmlns:p14="http://schemas.microsoft.com/office/powerpoint/2010/main" val="244108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BA932-F851-44E8-9CF3-6571A5C87DB4}" type="datetimeFigureOut">
              <a:rPr lang="en-US" smtClean="0"/>
              <a:t>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6926E-8266-4CB3-ABC4-53EDC7FA09BF}" type="slidenum">
              <a:rPr lang="en-US" smtClean="0"/>
              <a:t>‹#›</a:t>
            </a:fld>
            <a:endParaRPr lang="en-US"/>
          </a:p>
        </p:txBody>
      </p:sp>
    </p:spTree>
    <p:extLst>
      <p:ext uri="{BB962C8B-B14F-4D97-AF65-F5344CB8AC3E}">
        <p14:creationId xmlns:p14="http://schemas.microsoft.com/office/powerpoint/2010/main" val="14414170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2475" y="1308338"/>
            <a:ext cx="9144000" cy="1655762"/>
          </a:xfrm>
        </p:spPr>
        <p:txBody>
          <a:bodyPr>
            <a:noAutofit/>
          </a:bodyPr>
          <a:lstStyle/>
          <a:p>
            <a:r>
              <a:rPr lang="en-US" sz="5400" u="sng" dirty="0">
                <a:effectLst>
                  <a:outerShdw blurRad="38100" dist="38100" dir="2700000" algn="tl">
                    <a:srgbClr val="000000">
                      <a:alpha val="43137"/>
                    </a:srgbClr>
                  </a:outerShdw>
                </a:effectLst>
                <a:latin typeface="Arial Black" panose="020B0A04020102020204" pitchFamily="34" charset="0"/>
              </a:rPr>
              <a:t>DS 680 Marketing Analytics &amp; Operational Research</a:t>
            </a:r>
          </a:p>
        </p:txBody>
      </p:sp>
    </p:spTree>
    <p:extLst>
      <p:ext uri="{BB962C8B-B14F-4D97-AF65-F5344CB8AC3E}">
        <p14:creationId xmlns:p14="http://schemas.microsoft.com/office/powerpoint/2010/main" val="289321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t="-15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072" y="77449"/>
            <a:ext cx="10515600" cy="1325563"/>
          </a:xfrm>
        </p:spPr>
        <p:txBody>
          <a:bodyPr/>
          <a:lstStyle/>
          <a:p>
            <a:pPr algn="ctr"/>
            <a: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US"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4088" y="1300271"/>
            <a:ext cx="10515600" cy="4351338"/>
          </a:xfrm>
        </p:spPr>
        <p:txBody>
          <a:bodyPr>
            <a:noAutofit/>
          </a:bodyPr>
          <a:lstStyle/>
          <a:p>
            <a:pPr marL="0" indent="0">
              <a:buNone/>
            </a:pPr>
            <a:r>
              <a:rPr lang="en-US" sz="3200" dirty="0">
                <a:latin typeface="Times New Roman" panose="02020603050405020304" pitchFamily="18" charset="0"/>
                <a:cs typeface="Times New Roman" panose="02020603050405020304" pitchFamily="18" charset="0"/>
              </a:rPr>
              <a:t>In conclusion, Netflix has transformed the entertainment landscape through its innovative approach to content delivery and consumption. By leveraging data analytics, investing in diverse and original programming, and focusing on user experience, Netflix has successfully attracted a global audience and established itself as a leader in the streaming industry. Its commitment to continuous improvement and adaptation to changing viewer preferences positions it well for future growth. As it navigates challenges such as increased competition and evolving market dynamics, Netflix remains dedicated to providing high-quality entertainment that resonates with audiences worldwide.</a:t>
            </a: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5310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4000" t="-2000" b="-13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259763" y="4278584"/>
            <a:ext cx="3932237" cy="3811588"/>
          </a:xfrm>
        </p:spPr>
        <p:txBody>
          <a:bodyPr>
            <a:normAutofit/>
          </a:bodyPr>
          <a:lstStyle/>
          <a:p>
            <a:r>
              <a:rPr lang="en-US" sz="3200" u="sng" dirty="0" smtClean="0">
                <a:solidFill>
                  <a:schemeClr val="tx2">
                    <a:lumMod val="20000"/>
                    <a:lumOff val="80000"/>
                  </a:schemeClr>
                </a:solidFill>
                <a:latin typeface="Times New Roman" panose="02020603050405020304" pitchFamily="18" charset="0"/>
                <a:cs typeface="Times New Roman" panose="02020603050405020304" pitchFamily="18" charset="0"/>
              </a:rPr>
              <a:t>Harshitha Durgam</a:t>
            </a:r>
            <a:br>
              <a:rPr lang="en-US" sz="3200" u="sng" dirty="0" smtClean="0">
                <a:solidFill>
                  <a:schemeClr val="tx2">
                    <a:lumMod val="20000"/>
                    <a:lumOff val="80000"/>
                  </a:schemeClr>
                </a:solidFill>
                <a:latin typeface="Times New Roman" panose="02020603050405020304" pitchFamily="18" charset="0"/>
                <a:cs typeface="Times New Roman" panose="02020603050405020304" pitchFamily="18" charset="0"/>
              </a:rPr>
            </a:br>
            <a:r>
              <a:rPr lang="en-US" sz="3200" dirty="0" smtClean="0">
                <a:solidFill>
                  <a:schemeClr val="tx2">
                    <a:lumMod val="20000"/>
                    <a:lumOff val="80000"/>
                  </a:schemeClr>
                </a:solidFill>
                <a:latin typeface="Times New Roman" panose="02020603050405020304" pitchFamily="18" charset="0"/>
                <a:cs typeface="Times New Roman" panose="02020603050405020304" pitchFamily="18" charset="0"/>
              </a:rPr>
              <a:t>Spirit</a:t>
            </a:r>
            <a:r>
              <a:rPr lang="en-US" sz="3200" dirty="0">
                <a:solidFill>
                  <a:schemeClr val="tx2">
                    <a:lumMod val="20000"/>
                    <a:lumOff val="80000"/>
                  </a:schemeClr>
                </a:solidFill>
                <a:latin typeface="Times New Roman" panose="02020603050405020304" pitchFamily="18" charset="0"/>
                <a:cs typeface="Times New Roman" panose="02020603050405020304" pitchFamily="18" charset="0"/>
              </a:rPr>
              <a:t> ID: </a:t>
            </a:r>
            <a:r>
              <a:rPr lang="en-US" sz="3200" dirty="0" smtClean="0">
                <a:solidFill>
                  <a:schemeClr val="tx2">
                    <a:lumMod val="20000"/>
                    <a:lumOff val="80000"/>
                  </a:schemeClr>
                </a:solidFill>
                <a:latin typeface="Times New Roman" panose="02020603050405020304" pitchFamily="18" charset="0"/>
                <a:cs typeface="Times New Roman" panose="02020603050405020304" pitchFamily="18" charset="0"/>
              </a:rPr>
              <a:t>1055115</a:t>
            </a:r>
          </a:p>
          <a:p>
            <a:r>
              <a:rPr lang="en-US" sz="3200" u="sng" dirty="0">
                <a:solidFill>
                  <a:schemeClr val="tx2">
                    <a:lumMod val="20000"/>
                    <a:lumOff val="80000"/>
                  </a:schemeClr>
                </a:solidFill>
                <a:latin typeface="Times New Roman" panose="02020603050405020304" pitchFamily="18" charset="0"/>
                <a:cs typeface="Times New Roman" panose="02020603050405020304" pitchFamily="18" charset="0"/>
              </a:rPr>
              <a:t>Sri Satya Surya Teja Gadde</a:t>
            </a:r>
            <a:br>
              <a:rPr lang="en-US" sz="3200" u="sng" dirty="0">
                <a:solidFill>
                  <a:schemeClr val="tx2">
                    <a:lumMod val="20000"/>
                    <a:lumOff val="80000"/>
                  </a:schemeClr>
                </a:solidFill>
                <a:latin typeface="Times New Roman" panose="02020603050405020304" pitchFamily="18" charset="0"/>
                <a:cs typeface="Times New Roman" panose="02020603050405020304" pitchFamily="18" charset="0"/>
              </a:rPr>
            </a:br>
            <a:r>
              <a:rPr lang="en-US" sz="3200" dirty="0">
                <a:solidFill>
                  <a:schemeClr val="tx2">
                    <a:lumMod val="20000"/>
                    <a:lumOff val="80000"/>
                  </a:schemeClr>
                </a:solidFill>
                <a:latin typeface="Times New Roman" panose="02020603050405020304" pitchFamily="18" charset="0"/>
                <a:cs typeface="Times New Roman" panose="02020603050405020304" pitchFamily="18" charset="0"/>
              </a:rPr>
              <a:t>Spirit ID: </a:t>
            </a:r>
            <a:r>
              <a:rPr lang="en-US" sz="3200" dirty="0" smtClean="0">
                <a:solidFill>
                  <a:schemeClr val="tx2">
                    <a:lumMod val="20000"/>
                    <a:lumOff val="80000"/>
                  </a:schemeClr>
                </a:solidFill>
                <a:latin typeface="Times New Roman" panose="02020603050405020304" pitchFamily="18" charset="0"/>
                <a:cs typeface="Times New Roman" panose="02020603050405020304" pitchFamily="18" charset="0"/>
              </a:rPr>
              <a:t>1044167</a:t>
            </a:r>
            <a:endParaRPr lang="en-US" sz="3200"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3637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4218" y="-189680"/>
            <a:ext cx="10515600" cy="1325563"/>
          </a:xfrm>
        </p:spPr>
        <p:txBody>
          <a:bodyPr/>
          <a:lstStyle/>
          <a:p>
            <a:pPr algn="ctr"/>
            <a:r>
              <a:rPr lang="en-US" u="sng" dirty="0" smtClean="0">
                <a:effectLst>
                  <a:outerShdw blurRad="38100" dist="38100" dir="2700000" algn="tl">
                    <a:srgbClr val="000000">
                      <a:alpha val="43137"/>
                    </a:srgbClr>
                  </a:outerShdw>
                </a:effectLst>
                <a:latin typeface="Arial Black" panose="020B0A04020102020204" pitchFamily="34" charset="0"/>
              </a:rPr>
              <a:t>AGENDA</a:t>
            </a:r>
            <a:endParaRPr lang="en-US"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499152" y="993419"/>
            <a:ext cx="10515600" cy="4351338"/>
          </a:xfrm>
        </p:spPr>
        <p:txBody>
          <a:bodyPr>
            <a:noAutofit/>
          </a:bodyPr>
          <a:lstStyle/>
          <a:p>
            <a:pPr>
              <a:buFont typeface="Wingdings" panose="05000000000000000000" pitchFamily="2" charset="2"/>
              <a:buChar char="Ø"/>
            </a:pPr>
            <a:r>
              <a:rPr lang="en-US" sz="4400" b="1" dirty="0" smtClean="0">
                <a:latin typeface="Times New Roman" panose="02020603050405020304" pitchFamily="18" charset="0"/>
                <a:cs typeface="Times New Roman" panose="02020603050405020304" pitchFamily="18" charset="0"/>
              </a:rPr>
              <a:t>COMPANY -</a:t>
            </a:r>
            <a:r>
              <a:rPr lang="en-US" sz="4400" b="1" dirty="0">
                <a:latin typeface="Times New Roman" panose="02020603050405020304" pitchFamily="18" charset="0"/>
                <a:cs typeface="Times New Roman" panose="02020603050405020304" pitchFamily="18" charset="0"/>
              </a:rPr>
              <a:t>VISION AND MOTTO</a:t>
            </a:r>
          </a:p>
          <a:p>
            <a:pPr>
              <a:buFont typeface="Wingdings" panose="05000000000000000000" pitchFamily="2" charset="2"/>
              <a:buChar char="Ø"/>
            </a:pPr>
            <a:r>
              <a:rPr lang="en-US" sz="4400" b="1" dirty="0" smtClean="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4400" b="1" dirty="0" smtClean="0">
                <a:latin typeface="Times New Roman" panose="02020603050405020304" pitchFamily="18" charset="0"/>
                <a:cs typeface="Times New Roman" panose="02020603050405020304" pitchFamily="18" charset="0"/>
              </a:rPr>
              <a:t>EVOLUTION</a:t>
            </a:r>
          </a:p>
          <a:p>
            <a:pPr>
              <a:buFont typeface="Wingdings" panose="05000000000000000000" pitchFamily="2" charset="2"/>
              <a:buChar char="Ø"/>
            </a:pPr>
            <a:r>
              <a:rPr lang="en-US" sz="4400" b="1" dirty="0" smtClean="0">
                <a:latin typeface="Times New Roman" panose="02020603050405020304" pitchFamily="18" charset="0"/>
                <a:cs typeface="Times New Roman" panose="02020603050405020304" pitchFamily="18" charset="0"/>
              </a:rPr>
              <a:t>STRATEGIES</a:t>
            </a:r>
          </a:p>
          <a:p>
            <a:pPr>
              <a:buFont typeface="Wingdings" panose="05000000000000000000" pitchFamily="2" charset="2"/>
              <a:buChar char="Ø"/>
            </a:pPr>
            <a:r>
              <a:rPr lang="en-US" sz="4400" b="1" dirty="0" smtClean="0">
                <a:latin typeface="Times New Roman" panose="02020603050405020304" pitchFamily="18" charset="0"/>
                <a:cs typeface="Times New Roman" panose="02020603050405020304" pitchFamily="18" charset="0"/>
              </a:rPr>
              <a:t>TARGET MARKET</a:t>
            </a:r>
          </a:p>
          <a:p>
            <a:pPr>
              <a:buFont typeface="Wingdings" panose="05000000000000000000" pitchFamily="2" charset="2"/>
              <a:buChar char="Ø"/>
            </a:pPr>
            <a:r>
              <a:rPr lang="en-US" sz="4400" b="1" dirty="0" smtClean="0">
                <a:latin typeface="Times New Roman" panose="02020603050405020304" pitchFamily="18" charset="0"/>
                <a:cs typeface="Times New Roman" panose="02020603050405020304" pitchFamily="18" charset="0"/>
              </a:rPr>
              <a:t>METHODOLOGY</a:t>
            </a:r>
          </a:p>
          <a:p>
            <a:pPr>
              <a:buFont typeface="Wingdings" panose="05000000000000000000" pitchFamily="2" charset="2"/>
              <a:buChar char="Ø"/>
            </a:pPr>
            <a:r>
              <a:rPr lang="en-US" sz="4400" b="1" dirty="0" smtClean="0">
                <a:latin typeface="Times New Roman" panose="02020603050405020304" pitchFamily="18" charset="0"/>
                <a:cs typeface="Times New Roman" panose="02020603050405020304" pitchFamily="18" charset="0"/>
              </a:rPr>
              <a:t>CONCLUSION</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60958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741" y="205482"/>
            <a:ext cx="11794733" cy="7541231"/>
          </a:xfrm>
        </p:spPr>
        <p:txBody>
          <a:bodyPr>
            <a:normAutofit/>
          </a:bodyPr>
          <a:lstStyle/>
          <a:p>
            <a:pPr marL="0" indent="0" algn="ctr">
              <a:buNone/>
            </a:pPr>
            <a:r>
              <a:rPr lang="en-US" sz="4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Vision</a:t>
            </a:r>
          </a:p>
          <a:p>
            <a:pPr algn="just"/>
            <a:r>
              <a:rPr lang="en-US" b="1" dirty="0">
                <a:latin typeface="Tw Cen MT Condensed Extra Bold" panose="020B0803020202020204" pitchFamily="34" charset="0"/>
                <a:cs typeface="Times New Roman" panose="02020603050405020304" pitchFamily="18" charset="0"/>
              </a:rPr>
              <a:t>Netflix's vision is to become the world's leading streaming entertainment service, providing a diverse range of high-quality content that entertains and inspires audiences </a:t>
            </a:r>
            <a:r>
              <a:rPr lang="en-US" b="1" dirty="0" smtClean="0">
                <a:latin typeface="Tw Cen MT Condensed Extra Bold" panose="020B0803020202020204" pitchFamily="34" charset="0"/>
                <a:cs typeface="Times New Roman" panose="02020603050405020304" pitchFamily="18" charset="0"/>
              </a:rPr>
              <a:t>globally.</a:t>
            </a:r>
            <a:endParaRPr lang="en-US" dirty="0" smtClean="0">
              <a:latin typeface="Tw Cen MT Condensed Extra Bold" panose="020B0803020202020204" pitchFamily="34" charset="0"/>
              <a:cs typeface="Times New Roman" panose="02020603050405020304" pitchFamily="18" charset="0"/>
            </a:endParaRPr>
          </a:p>
          <a:p>
            <a:pPr marL="0" indent="0" algn="ctr">
              <a:buNone/>
            </a:pPr>
            <a:r>
              <a:rPr lang="en-US" sz="44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Motto</a:t>
            </a:r>
            <a:endPar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b="1" u="sng" dirty="0">
                <a:effectLst>
                  <a:outerShdw blurRad="38100" dist="38100" dir="2700000" algn="tl">
                    <a:srgbClr val="000000">
                      <a:alpha val="43137"/>
                    </a:srgbClr>
                  </a:outerShdw>
                </a:effectLst>
                <a:latin typeface="Tw Cen MT Condensed Extra Bold" panose="020B0803020202020204" pitchFamily="34" charset="0"/>
                <a:cs typeface="Times New Roman" panose="02020603050405020304" pitchFamily="18" charset="0"/>
              </a:rPr>
              <a:t>See What’s Next."</a:t>
            </a:r>
            <a:endParaRPr lang="en-US" u="sng" dirty="0">
              <a:effectLst>
                <a:outerShdw blurRad="38100" dist="38100" dir="2700000" algn="tl">
                  <a:srgbClr val="000000">
                    <a:alpha val="43137"/>
                  </a:srgbClr>
                </a:outerShdw>
              </a:effectLst>
              <a:latin typeface="Tw Cen MT Condensed Extra Bold" panose="020B0803020202020204" pitchFamily="34" charset="0"/>
              <a:cs typeface="Times New Roman" panose="02020603050405020304" pitchFamily="18" charset="0"/>
            </a:endParaRPr>
          </a:p>
          <a:p>
            <a:r>
              <a:rPr lang="en-US" b="1" dirty="0">
                <a:latin typeface="Tw Cen MT Condensed Extra Bold" panose="020B0803020202020204" pitchFamily="34" charset="0"/>
                <a:cs typeface="Times New Roman" panose="02020603050405020304" pitchFamily="18" charset="0"/>
              </a:rPr>
              <a:t>This motto reflects Netflix's commitment to innovation and its focus on delivering new and engaging content to its subscribers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6140713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4766" y="0"/>
            <a:ext cx="10515600" cy="1325563"/>
          </a:xfrm>
        </p:spPr>
        <p:txBody>
          <a:bodyPr/>
          <a:lstStyle/>
          <a:p>
            <a:pPr algn="ctr"/>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US" u="sng" dirty="0">
              <a:effectLst>
                <a:outerShdw blurRad="38100" dist="38100" dir="2700000" algn="tl">
                  <a:srgbClr val="000000">
                    <a:alpha val="43137"/>
                  </a:srgbClr>
                </a:outerShdw>
              </a:effectLst>
            </a:endParaRPr>
          </a:p>
        </p:txBody>
      </p:sp>
      <p:sp>
        <p:nvSpPr>
          <p:cNvPr id="4" name="Content Placeholder 3"/>
          <p:cNvSpPr>
            <a:spLocks noGrp="1"/>
          </p:cNvSpPr>
          <p:nvPr>
            <p:ph idx="1"/>
          </p:nvPr>
        </p:nvSpPr>
        <p:spPr>
          <a:xfrm>
            <a:off x="-70572" y="1269056"/>
            <a:ext cx="6672210" cy="5588944"/>
          </a:xfrm>
        </p:spPr>
        <p:txBody>
          <a:bodyPr>
            <a:noAutofit/>
          </a:bodyPr>
          <a:lstStyle/>
          <a:p>
            <a:pPr marL="0" indent="0">
              <a:buNone/>
            </a:pPr>
            <a:r>
              <a:rPr lang="en-US" b="1" u="sng" dirty="0" smtClean="0">
                <a:latin typeface="Times New Roman" panose="02020603050405020304" pitchFamily="18" charset="0"/>
                <a:cs typeface="Times New Roman" panose="02020603050405020304" pitchFamily="18" charset="0"/>
              </a:rPr>
              <a:t>Netflix, Inc</a:t>
            </a:r>
            <a:r>
              <a:rPr lang="en-US" b="1" dirty="0" smtClean="0">
                <a:latin typeface="Times New Roman" panose="02020603050405020304" pitchFamily="18" charset="0"/>
                <a:cs typeface="Times New Roman" panose="02020603050405020304" pitchFamily="18" charset="0"/>
              </a:rPr>
              <a:t>. is a leading </a:t>
            </a:r>
            <a:r>
              <a:rPr lang="en-US" b="1" u="sng" dirty="0" smtClean="0">
                <a:latin typeface="Times New Roman" panose="02020603050405020304" pitchFamily="18" charset="0"/>
                <a:cs typeface="Times New Roman" panose="02020603050405020304" pitchFamily="18" charset="0"/>
              </a:rPr>
              <a:t>American</a:t>
            </a:r>
            <a:r>
              <a:rPr lang="en-US" b="1" dirty="0" smtClean="0">
                <a:latin typeface="Times New Roman" panose="02020603050405020304" pitchFamily="18" charset="0"/>
                <a:cs typeface="Times New Roman" panose="02020603050405020304" pitchFamily="18" charset="0"/>
              </a:rPr>
              <a:t> </a:t>
            </a:r>
            <a:r>
              <a:rPr lang="en-US" b="1" u="sng" dirty="0" smtClean="0">
                <a:latin typeface="Times New Roman" panose="02020603050405020304" pitchFamily="18" charset="0"/>
                <a:cs typeface="Times New Roman" panose="02020603050405020304" pitchFamily="18" charset="0"/>
              </a:rPr>
              <a:t>streaming service </a:t>
            </a:r>
            <a:r>
              <a:rPr lang="en-US" b="1" dirty="0" smtClean="0">
                <a:latin typeface="Times New Roman" panose="02020603050405020304" pitchFamily="18" charset="0"/>
                <a:cs typeface="Times New Roman" panose="02020603050405020304" pitchFamily="18" charset="0"/>
              </a:rPr>
              <a:t>founded in </a:t>
            </a:r>
            <a:r>
              <a:rPr lang="en-US" b="1" u="sng" dirty="0" smtClean="0">
                <a:latin typeface="Times New Roman" panose="02020603050405020304" pitchFamily="18" charset="0"/>
                <a:cs typeface="Times New Roman" panose="02020603050405020304" pitchFamily="18" charset="0"/>
              </a:rPr>
              <a:t>1997</a:t>
            </a:r>
            <a:r>
              <a:rPr lang="en-US" b="1" dirty="0" smtClean="0">
                <a:latin typeface="Times New Roman" panose="02020603050405020304" pitchFamily="18" charset="0"/>
                <a:cs typeface="Times New Roman" panose="02020603050405020304" pitchFamily="18" charset="0"/>
              </a:rPr>
              <a:t> by </a:t>
            </a:r>
            <a:r>
              <a:rPr lang="en-US" b="1" u="sng" dirty="0" smtClean="0">
                <a:latin typeface="Times New Roman" panose="02020603050405020304" pitchFamily="18" charset="0"/>
                <a:cs typeface="Times New Roman" panose="02020603050405020304" pitchFamily="18" charset="0"/>
              </a:rPr>
              <a:t>Reed Hastings </a:t>
            </a:r>
            <a:r>
              <a:rPr lang="en-US" b="1" dirty="0" smtClean="0">
                <a:latin typeface="Times New Roman" panose="02020603050405020304" pitchFamily="18" charset="0"/>
                <a:cs typeface="Times New Roman" panose="02020603050405020304" pitchFamily="18" charset="0"/>
              </a:rPr>
              <a:t>and </a:t>
            </a:r>
            <a:r>
              <a:rPr lang="en-US" b="1" u="sng" dirty="0" smtClean="0">
                <a:latin typeface="Times New Roman" panose="02020603050405020304" pitchFamily="18" charset="0"/>
                <a:cs typeface="Times New Roman" panose="02020603050405020304" pitchFamily="18" charset="0"/>
              </a:rPr>
              <a:t>Marc Randolph</a:t>
            </a:r>
            <a:r>
              <a:rPr lang="en-US" b="1" dirty="0" smtClean="0">
                <a:latin typeface="Times New Roman" panose="02020603050405020304" pitchFamily="18" charset="0"/>
                <a:cs typeface="Times New Roman" panose="02020603050405020304" pitchFamily="18" charset="0"/>
              </a:rPr>
              <a:t>. Originally a </a:t>
            </a:r>
            <a:r>
              <a:rPr lang="en-US" b="1" u="sng" dirty="0" smtClean="0">
                <a:latin typeface="Times New Roman" panose="02020603050405020304" pitchFamily="18" charset="0"/>
                <a:cs typeface="Times New Roman" panose="02020603050405020304" pitchFamily="18" charset="0"/>
              </a:rPr>
              <a:t>DVD rental service</a:t>
            </a:r>
            <a:r>
              <a:rPr lang="en-US" b="1" dirty="0" smtClean="0">
                <a:latin typeface="Times New Roman" panose="02020603050405020304" pitchFamily="18" charset="0"/>
                <a:cs typeface="Times New Roman" panose="02020603050405020304" pitchFamily="18" charset="0"/>
              </a:rPr>
              <a:t>, Netflix has evolved into a global platform offering a vast library of movies, TV shows, and original content. With </a:t>
            </a:r>
            <a:r>
              <a:rPr lang="en-US" b="1" u="sng" dirty="0" smtClean="0">
                <a:latin typeface="Times New Roman" panose="02020603050405020304" pitchFamily="18" charset="0"/>
                <a:cs typeface="Times New Roman" panose="02020603050405020304" pitchFamily="18" charset="0"/>
              </a:rPr>
              <a:t>over 230 million </a:t>
            </a:r>
            <a:r>
              <a:rPr lang="en-US" b="1" dirty="0" smtClean="0">
                <a:latin typeface="Times New Roman" panose="02020603050405020304" pitchFamily="18" charset="0"/>
                <a:cs typeface="Times New Roman" panose="02020603050405020304" pitchFamily="18" charset="0"/>
              </a:rPr>
              <a:t>subscribers worldwide, it has revolutionized the way people consume entertainment, popularizing binge-watching and investing heavily in diverse programming to cater to audiences around the globe.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28867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3000" t="-9000" r="-1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6905" y="-251324"/>
            <a:ext cx="10515600" cy="1325563"/>
          </a:xfrm>
        </p:spPr>
        <p:txBody>
          <a:bodyPr>
            <a:normAutofit/>
          </a:bodyPr>
          <a:lstStyle/>
          <a:p>
            <a:pPr algn="ctr"/>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EVOLUTION</a:t>
            </a:r>
            <a:endParaRPr lang="en-US"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1598024"/>
            <a:ext cx="6565187" cy="5552789"/>
          </a:xfrm>
        </p:spPr>
        <p:txBody>
          <a:bodyPr>
            <a:noAutofit/>
          </a:bodyPr>
          <a:lstStyle/>
          <a:p>
            <a:r>
              <a:rPr lang="en-US" sz="2000" b="1" dirty="0">
                <a:latin typeface="Times New Roman" panose="02020603050405020304" pitchFamily="18" charset="0"/>
                <a:cs typeface="Times New Roman" panose="02020603050405020304" pitchFamily="18" charset="0"/>
              </a:rPr>
              <a:t>1997 - Founding</a:t>
            </a:r>
            <a:r>
              <a:rPr lang="en-US" sz="2000" dirty="0">
                <a:latin typeface="Times New Roman" panose="02020603050405020304" pitchFamily="18" charset="0"/>
                <a:cs typeface="Times New Roman" panose="02020603050405020304" pitchFamily="18" charset="0"/>
              </a:rPr>
              <a:t>: Netflix was founded by Reed Hastings and Marc Randolph as a DVD rental service, allowing customers to rent DVDs online and have them mailed to their homes.</a:t>
            </a:r>
          </a:p>
          <a:p>
            <a:r>
              <a:rPr lang="en-US" sz="2000" b="1" dirty="0">
                <a:latin typeface="Times New Roman" panose="02020603050405020304" pitchFamily="18" charset="0"/>
                <a:cs typeface="Times New Roman" panose="02020603050405020304" pitchFamily="18" charset="0"/>
              </a:rPr>
              <a:t>2000 - Subscription Model</a:t>
            </a:r>
            <a:r>
              <a:rPr lang="en-US" sz="2000" dirty="0">
                <a:latin typeface="Times New Roman" panose="02020603050405020304" pitchFamily="18" charset="0"/>
                <a:cs typeface="Times New Roman" panose="02020603050405020304" pitchFamily="18" charset="0"/>
              </a:rPr>
              <a:t>: Netflix introduced a subscription model, allowing customers to rent unlimited DVDs for a monthly fee without late fees, which was a significant shift from traditional rental stores</a:t>
            </a:r>
            <a:r>
              <a:rPr lang="en-US" sz="2000" dirty="0" smtClean="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2007 - Streaming Service Launch</a:t>
            </a:r>
            <a:r>
              <a:rPr lang="en-US" sz="2000" dirty="0">
                <a:latin typeface="Times New Roman" panose="02020603050405020304" pitchFamily="18" charset="0"/>
                <a:cs typeface="Times New Roman" panose="02020603050405020304" pitchFamily="18" charset="0"/>
              </a:rPr>
              <a:t>: Netflix launched its streaming service, enabling subscribers to watch movies and TV shows instantly online. This marked the beginning of its transition from DVD rentals to digital streaming.</a:t>
            </a:r>
          </a:p>
          <a:p>
            <a:r>
              <a:rPr lang="en-US" sz="2000" b="1" dirty="0">
                <a:latin typeface="Times New Roman" panose="02020603050405020304" pitchFamily="18" charset="0"/>
                <a:cs typeface="Times New Roman" panose="02020603050405020304" pitchFamily="18" charset="0"/>
              </a:rPr>
              <a:t>2010 - International Expansion</a:t>
            </a:r>
            <a:r>
              <a:rPr lang="en-US" sz="2000" dirty="0">
                <a:latin typeface="Times New Roman" panose="02020603050405020304" pitchFamily="18" charset="0"/>
                <a:cs typeface="Times New Roman" panose="02020603050405020304" pitchFamily="18" charset="0"/>
              </a:rPr>
              <a:t>: Netflix expanded its streaming service internationally, starting with Canada and gradually reaching other countries, including the UK and Latin America.</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421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6000" t="-9000" r="-1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2793" y="-273833"/>
            <a:ext cx="10515600" cy="1325563"/>
          </a:xfrm>
        </p:spPr>
        <p:txBody>
          <a:bodyPr/>
          <a:lstStyle/>
          <a:p>
            <a:pPr algn="ctr"/>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EVOLUTION</a:t>
            </a:r>
            <a:endParaRPr lang="en-US" dirty="0"/>
          </a:p>
        </p:txBody>
      </p:sp>
      <p:sp>
        <p:nvSpPr>
          <p:cNvPr id="3" name="Content Placeholder 2"/>
          <p:cNvSpPr>
            <a:spLocks noGrp="1"/>
          </p:cNvSpPr>
          <p:nvPr>
            <p:ph idx="1"/>
          </p:nvPr>
        </p:nvSpPr>
        <p:spPr>
          <a:xfrm>
            <a:off x="71562" y="787179"/>
            <a:ext cx="6774862" cy="6001904"/>
          </a:xfrm>
          <a:effectLst>
            <a:innerShdw blurRad="63500" dist="50800" dir="13500000">
              <a:prstClr val="black">
                <a:alpha val="50000"/>
              </a:prstClr>
            </a:innerShdw>
          </a:effectLst>
        </p:spPr>
        <p:txBody>
          <a:bodyPr>
            <a:noAutofit/>
          </a:bodyPr>
          <a:lstStyle/>
          <a:p>
            <a:pPr algn="just"/>
            <a:r>
              <a:rPr lang="en-US" sz="2000" b="1" dirty="0" smtClean="0">
                <a:latin typeface="Times New Roman" panose="02020603050405020304" pitchFamily="18" charset="0"/>
                <a:cs typeface="Times New Roman" panose="02020603050405020304" pitchFamily="18" charset="0"/>
              </a:rPr>
              <a:t>2013 - Original Content</a:t>
            </a:r>
            <a:r>
              <a:rPr lang="en-US" sz="2000" dirty="0" smtClean="0">
                <a:latin typeface="Times New Roman" panose="02020603050405020304" pitchFamily="18" charset="0"/>
                <a:cs typeface="Times New Roman" panose="02020603050405020304" pitchFamily="18" charset="0"/>
              </a:rPr>
              <a:t>: Netflix began producing its own original content, starting with the critically acclaimed series "House of Cards." This move allowed Netflix to differentiate itself from competitors and attract more subscribers.</a:t>
            </a:r>
          </a:p>
          <a:p>
            <a:pPr algn="just"/>
            <a:r>
              <a:rPr lang="en-US" sz="2000" b="1" dirty="0" smtClean="0">
                <a:latin typeface="Times New Roman" panose="02020603050405020304" pitchFamily="18" charset="0"/>
                <a:cs typeface="Times New Roman" panose="02020603050405020304" pitchFamily="18" charset="0"/>
              </a:rPr>
              <a:t>2016 - Global Reach</a:t>
            </a:r>
            <a:r>
              <a:rPr lang="en-US" sz="2000" dirty="0" smtClean="0">
                <a:latin typeface="Times New Roman" panose="02020603050405020304" pitchFamily="18" charset="0"/>
                <a:cs typeface="Times New Roman" panose="02020603050405020304" pitchFamily="18" charset="0"/>
              </a:rPr>
              <a:t>: Netflix became available in over 190 countries, solidifying its position as a global streaming leader.</a:t>
            </a:r>
          </a:p>
          <a:p>
            <a:pPr algn="just"/>
            <a:r>
              <a:rPr lang="en-US" sz="2000" b="1" dirty="0" smtClean="0">
                <a:latin typeface="Times New Roman" panose="02020603050405020304" pitchFamily="18" charset="0"/>
                <a:cs typeface="Times New Roman" panose="02020603050405020304" pitchFamily="18" charset="0"/>
              </a:rPr>
              <a:t>2020 - Continued Growth</a:t>
            </a:r>
            <a:r>
              <a:rPr lang="en-US" sz="2000" dirty="0" smtClean="0">
                <a:latin typeface="Times New Roman" panose="02020603050405020304" pitchFamily="18" charset="0"/>
                <a:cs typeface="Times New Roman" panose="02020603050405020304" pitchFamily="18" charset="0"/>
              </a:rPr>
              <a:t>: The COVID-19 pandemic led to a surge in subscribers as more people turned to streaming for entertainment during lockdowns.</a:t>
            </a:r>
          </a:p>
          <a:p>
            <a:pPr algn="just"/>
            <a:r>
              <a:rPr lang="en-US" sz="2000" b="1" dirty="0" smtClean="0">
                <a:latin typeface="Times New Roman" panose="02020603050405020304" pitchFamily="18" charset="0"/>
                <a:cs typeface="Times New Roman" panose="02020603050405020304" pitchFamily="18" charset="0"/>
              </a:rPr>
              <a:t>Present - Ongoing Innovation</a:t>
            </a:r>
            <a:r>
              <a:rPr lang="en-US" sz="2000" dirty="0" smtClean="0">
                <a:latin typeface="Times New Roman" panose="02020603050405020304" pitchFamily="18" charset="0"/>
                <a:cs typeface="Times New Roman" panose="02020603050405020304" pitchFamily="18" charset="0"/>
              </a:rPr>
              <a:t>: Netflix continues to invest in original programming, explore interactive content, and enhance user experience through technology and personalized recommendations.</a:t>
            </a:r>
          </a:p>
          <a:p>
            <a:pPr marL="0" indent="0" algn="just">
              <a:buNone/>
            </a:pPr>
            <a:r>
              <a:rPr lang="en-US" sz="2000" dirty="0"/>
              <a:t>This evolution has transformed Netflix into a dominant player in the entertainment industry, shaping how audiences consume content today.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165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9000"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4376" y="-54742"/>
            <a:ext cx="10515600" cy="1325563"/>
          </a:xfrm>
        </p:spPr>
        <p:txBody>
          <a:bodyPr/>
          <a:lstStyle/>
          <a:p>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STRATEGIES</a:t>
            </a:r>
            <a:endParaRPr lang="en-US"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33564" y="1270821"/>
            <a:ext cx="5866544" cy="4351338"/>
          </a:xfrm>
        </p:spPr>
        <p:txBody>
          <a:bodyPr>
            <a:noAutofit/>
          </a:bodyPr>
          <a:lstStyle/>
          <a:p>
            <a:r>
              <a:rPr lang="en-US" sz="2000" b="1" dirty="0">
                <a:latin typeface="Times New Roman" panose="02020603050405020304" pitchFamily="18" charset="0"/>
                <a:cs typeface="Times New Roman" panose="02020603050405020304" pitchFamily="18" charset="0"/>
              </a:rPr>
              <a:t>Content Diversity</a:t>
            </a:r>
            <a:r>
              <a:rPr lang="en-US" sz="2000" dirty="0">
                <a:latin typeface="Times New Roman" panose="02020603050405020304" pitchFamily="18" charset="0"/>
                <a:cs typeface="Times New Roman" panose="02020603050405020304" pitchFamily="18" charset="0"/>
              </a:rPr>
              <a:t>: Netflix invests in a wide range of content, including original series, films, documentaries, and international programming to appeal to various audiences.</a:t>
            </a:r>
          </a:p>
          <a:p>
            <a:r>
              <a:rPr lang="en-US" sz="2000" b="1" dirty="0">
                <a:latin typeface="Times New Roman" panose="02020603050405020304" pitchFamily="18" charset="0"/>
                <a:cs typeface="Times New Roman" panose="02020603050405020304" pitchFamily="18" charset="0"/>
              </a:rPr>
              <a:t>Data Analytics</a:t>
            </a:r>
            <a:r>
              <a:rPr lang="en-US" sz="2000" dirty="0">
                <a:latin typeface="Times New Roman" panose="02020603050405020304" pitchFamily="18" charset="0"/>
                <a:cs typeface="Times New Roman" panose="02020603050405020304" pitchFamily="18" charset="0"/>
              </a:rPr>
              <a:t>: The company uses data-driven insights to understand viewer preferences and trends, guiding content creation and acquisition decisions.</a:t>
            </a:r>
          </a:p>
          <a:p>
            <a:r>
              <a:rPr lang="en-US" sz="2000" b="1" dirty="0">
                <a:latin typeface="Times New Roman" panose="02020603050405020304" pitchFamily="18" charset="0"/>
                <a:cs typeface="Times New Roman" panose="02020603050405020304" pitchFamily="18" charset="0"/>
              </a:rPr>
              <a:t>User Experience</a:t>
            </a:r>
            <a:r>
              <a:rPr lang="en-US" sz="2000" dirty="0">
                <a:latin typeface="Times New Roman" panose="02020603050405020304" pitchFamily="18" charset="0"/>
                <a:cs typeface="Times New Roman" panose="02020603050405020304" pitchFamily="18" charset="0"/>
              </a:rPr>
              <a:t>: Netflix focuses on providing a seamless user experience with personalized recommendations, an intuitive interface, and high-quality streaming.</a:t>
            </a:r>
          </a:p>
          <a:p>
            <a:r>
              <a:rPr lang="en-US" sz="2000" b="1" dirty="0">
                <a:latin typeface="Times New Roman" panose="02020603050405020304" pitchFamily="18" charset="0"/>
                <a:cs typeface="Times New Roman" panose="02020603050405020304" pitchFamily="18" charset="0"/>
              </a:rPr>
              <a:t>Global Expansion</a:t>
            </a:r>
            <a:r>
              <a:rPr lang="en-US" sz="2000" dirty="0">
                <a:latin typeface="Times New Roman" panose="02020603050405020304" pitchFamily="18" charset="0"/>
                <a:cs typeface="Times New Roman" panose="02020603050405020304" pitchFamily="18" charset="0"/>
              </a:rPr>
              <a:t>: Netflix actively expands into international markets, offering localized content to cater to different cultures and languages.</a:t>
            </a:r>
          </a:p>
          <a:p>
            <a:r>
              <a:rPr lang="en-US" sz="2000" b="1" dirty="0">
                <a:latin typeface="Times New Roman" panose="02020603050405020304" pitchFamily="18" charset="0"/>
                <a:cs typeface="Times New Roman" panose="02020603050405020304" pitchFamily="18" charset="0"/>
              </a:rPr>
              <a:t>Original Programming</a:t>
            </a:r>
            <a:r>
              <a:rPr lang="en-US" sz="2000" dirty="0">
                <a:latin typeface="Times New Roman" panose="02020603050405020304" pitchFamily="18" charset="0"/>
                <a:cs typeface="Times New Roman" panose="02020603050405020304" pitchFamily="18" charset="0"/>
              </a:rPr>
              <a:t>: By producing exclusive original content, Netflix differentiates itself from competitors and builds a loyal subscriber base.</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943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308" y="319224"/>
            <a:ext cx="10515600" cy="1325563"/>
          </a:xfrm>
        </p:spPr>
        <p:txBody>
          <a:bodyPr>
            <a:noAutofit/>
          </a:bodyPr>
          <a:lstStyle/>
          <a:p>
            <a:pPr algn="ctr"/>
            <a: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TARGET </a:t>
            </a:r>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MARKET   </a:t>
            </a:r>
            <a:b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564016" y="852754"/>
            <a:ext cx="7145034" cy="6236413"/>
          </a:xfrm>
        </p:spPr>
        <p:txBody>
          <a:bodyPr>
            <a:normAutofit/>
          </a:bodyPr>
          <a:lstStyle/>
          <a:p>
            <a:r>
              <a:rPr lang="en-US" sz="3200" b="1" dirty="0">
                <a:latin typeface="Times New Roman" panose="02020603050405020304" pitchFamily="18" charset="0"/>
                <a:cs typeface="Times New Roman" panose="02020603050405020304" pitchFamily="18" charset="0"/>
              </a:rPr>
              <a:t>Young Adults and Millennials</a:t>
            </a:r>
            <a:r>
              <a:rPr lang="en-US" sz="3200" dirty="0">
                <a:latin typeface="Times New Roman" panose="02020603050405020304" pitchFamily="18" charset="0"/>
                <a:cs typeface="Times New Roman" panose="02020603050405020304" pitchFamily="18" charset="0"/>
              </a:rPr>
              <a:t>: This demographic is tech-savvy and prefers on-demand content</a:t>
            </a:r>
            <a:r>
              <a:rPr lang="en-US" sz="3200" dirty="0" smtClean="0">
                <a:latin typeface="Times New Roman" panose="02020603050405020304" pitchFamily="18" charset="0"/>
                <a:cs typeface="Times New Roman" panose="02020603050405020304" pitchFamily="18" charset="0"/>
              </a:rPr>
              <a:t>.</a:t>
            </a:r>
          </a:p>
          <a:p>
            <a:pPr marL="0" indent="0">
              <a:buNone/>
            </a:pPr>
            <a:endParaRPr lang="en-US" sz="32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Families</a:t>
            </a:r>
            <a:r>
              <a:rPr lang="en-US" sz="3200" dirty="0">
                <a:latin typeface="Times New Roman" panose="02020603050405020304" pitchFamily="18" charset="0"/>
                <a:cs typeface="Times New Roman" panose="02020603050405020304" pitchFamily="18" charset="0"/>
              </a:rPr>
              <a:t>: Netflix offers a variety of family-friendly programming and kids' content</a:t>
            </a:r>
            <a:r>
              <a:rPr lang="en-US" sz="3200" dirty="0" smtClean="0">
                <a:latin typeface="Times New Roman" panose="02020603050405020304" pitchFamily="18" charset="0"/>
                <a:cs typeface="Times New Roman" panose="02020603050405020304" pitchFamily="18" charset="0"/>
              </a:rPr>
              <a:t>.</a:t>
            </a:r>
          </a:p>
          <a:p>
            <a:pPr marL="0" indent="0">
              <a:buNone/>
            </a:pPr>
            <a:endParaRPr lang="en-US" sz="32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International Markets</a:t>
            </a:r>
            <a:r>
              <a:rPr lang="en-US" sz="3200" dirty="0">
                <a:latin typeface="Times New Roman" panose="02020603050405020304" pitchFamily="18" charset="0"/>
                <a:cs typeface="Times New Roman" panose="02020603050405020304" pitchFamily="18" charset="0"/>
              </a:rPr>
              <a:t>: With localized content, Netflix aims to cater to different cultures and languages, expanding its reach in various countries.</a:t>
            </a:r>
          </a:p>
          <a:p>
            <a:endParaRPr lang="en-US" sz="3200" dirty="0">
              <a:latin typeface="Times New Roman" panose="02020603050405020304" pitchFamily="18" charset="0"/>
              <a:cs typeface="Times New Roman" panose="02020603050405020304" pitchFamily="18" charset="0"/>
            </a:endParaRPr>
          </a:p>
        </p:txBody>
      </p:sp>
      <p:pic>
        <p:nvPicPr>
          <p:cNvPr id="2050" name="Picture 2" descr="https://tse3.mm.bing.net/th?id=OIP.Z1BhJ8n368nuviE5nPzBdwHaE7&amp;pid=Api&amp;P=0&amp;h=2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91" y="738729"/>
            <a:ext cx="3152775" cy="2095501"/>
          </a:xfrm>
          <a:prstGeom prst="rect">
            <a:avLst/>
          </a:prstGeom>
          <a:noFill/>
          <a:scene3d>
            <a:camera prst="orthographicFront"/>
            <a:lightRig rig="threePt" dir="t"/>
          </a:scene3d>
          <a:sp3d>
            <a:bevelT prst="slope"/>
          </a:sp3d>
          <a:extLst>
            <a:ext uri="{909E8E84-426E-40DD-AFC4-6F175D3DCCD1}">
              <a14:hiddenFill xmlns:a14="http://schemas.microsoft.com/office/drawing/2010/main">
                <a:solidFill>
                  <a:srgbClr val="FFFFFF"/>
                </a:solidFill>
              </a14:hiddenFill>
            </a:ext>
          </a:extLst>
        </p:spPr>
      </p:pic>
      <p:pic>
        <p:nvPicPr>
          <p:cNvPr id="2054" name="Picture 6" descr="https://tse3.mm.bing.net/th?id=OIP.KLr_cEruMPBml1wWgP_4QgHaE8&amp;pid=Api&amp;P=0&amp;h=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62" y="2834230"/>
            <a:ext cx="3143250" cy="2095501"/>
          </a:xfrm>
          <a:prstGeom prst="rect">
            <a:avLst/>
          </a:prstGeom>
          <a:noFill/>
          <a:scene3d>
            <a:camera prst="orthographicFront"/>
            <a:lightRig rig="threePt" dir="t"/>
          </a:scene3d>
          <a:sp3d>
            <a:bevelT prst="slope"/>
          </a:sp3d>
          <a:extLst>
            <a:ext uri="{909E8E84-426E-40DD-AFC4-6F175D3DCCD1}">
              <a14:hiddenFill xmlns:a14="http://schemas.microsoft.com/office/drawing/2010/main">
                <a:solidFill>
                  <a:srgbClr val="FFFFFF"/>
                </a:solidFill>
              </a14:hiddenFill>
            </a:ext>
          </a:extLst>
        </p:spPr>
      </p:pic>
      <p:pic>
        <p:nvPicPr>
          <p:cNvPr id="2058" name="Picture 10" descr="https://tse1.mm.bing.net/th?id=OIP.fGYRtCyVamVdniIfKVzxqgHaEc&amp;pid=Api&amp;P=0&amp;h=2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91" y="4726599"/>
            <a:ext cx="3148012" cy="20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14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l="42000" t="-26000" b="-2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4362" y="139093"/>
            <a:ext cx="10515600" cy="1325563"/>
          </a:xfrm>
          <a:blipFill dpi="0" rotWithShape="1">
            <a:blip r:embed="rId3">
              <a:alphaModFix amt="0"/>
            </a:blip>
            <a:srcRect/>
            <a:stretch>
              <a:fillRect/>
            </a:stretch>
          </a:blipFill>
        </p:spPr>
        <p:txBody>
          <a:bodyPr/>
          <a:lstStyle/>
          <a:p>
            <a: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b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64387" y="893852"/>
            <a:ext cx="7130266" cy="5650786"/>
          </a:xfrm>
        </p:spPr>
        <p:txBody>
          <a:bodyPr>
            <a:noAutofit/>
          </a:bodyPr>
          <a:lstStyle/>
          <a:p>
            <a:r>
              <a:rPr lang="en-US" sz="2400" b="1" dirty="0">
                <a:latin typeface="Times New Roman" panose="02020603050405020304" pitchFamily="18" charset="0"/>
                <a:cs typeface="Times New Roman" panose="02020603050405020304" pitchFamily="18" charset="0"/>
              </a:rPr>
              <a:t>Data-Driven Decision Making</a:t>
            </a:r>
            <a:r>
              <a:rPr lang="en-US" sz="2400" dirty="0">
                <a:latin typeface="Times New Roman" panose="02020603050405020304" pitchFamily="18" charset="0"/>
                <a:cs typeface="Times New Roman" panose="02020603050405020304" pitchFamily="18" charset="0"/>
              </a:rPr>
              <a:t>: Netflix utilizes extensive data analytics to track viewer behavior, preferences, and engagement metrics. This data informs content creation, acquisition, and marketing strategies.</a:t>
            </a:r>
          </a:p>
          <a:p>
            <a:r>
              <a:rPr lang="en-US" sz="2400" b="1" dirty="0">
                <a:latin typeface="Times New Roman" panose="02020603050405020304" pitchFamily="18" charset="0"/>
                <a:cs typeface="Times New Roman" panose="02020603050405020304" pitchFamily="18" charset="0"/>
              </a:rPr>
              <a:t>Original Content Production</a:t>
            </a:r>
            <a:r>
              <a:rPr lang="en-US" sz="2400" dirty="0">
                <a:latin typeface="Times New Roman" panose="02020603050405020304" pitchFamily="18" charset="0"/>
                <a:cs typeface="Times New Roman" panose="02020603050405020304" pitchFamily="18" charset="0"/>
              </a:rPr>
              <a:t>: The company invests in producing original series, films, and documentaries to differentiate itself from competitors and build a unique brand identity.</a:t>
            </a:r>
          </a:p>
          <a:p>
            <a:r>
              <a:rPr lang="en-US" sz="2400" b="1" dirty="0" smtClean="0">
                <a:latin typeface="Times New Roman" panose="02020603050405020304" pitchFamily="18" charset="0"/>
                <a:cs typeface="Times New Roman" panose="02020603050405020304" pitchFamily="18" charset="0"/>
              </a:rPr>
              <a:t>Global </a:t>
            </a:r>
            <a:r>
              <a:rPr lang="en-US" sz="2400" b="1" dirty="0">
                <a:latin typeface="Times New Roman" panose="02020603050405020304" pitchFamily="18" charset="0"/>
                <a:cs typeface="Times New Roman" panose="02020603050405020304" pitchFamily="18" charset="0"/>
              </a:rPr>
              <a:t>Expansion</a:t>
            </a:r>
            <a:r>
              <a:rPr lang="en-US" sz="2400" dirty="0">
                <a:latin typeface="Times New Roman" panose="02020603050405020304" pitchFamily="18" charset="0"/>
                <a:cs typeface="Times New Roman" panose="02020603050405020304" pitchFamily="18" charset="0"/>
              </a:rPr>
              <a:t>: Netflix continuously explores new markets and tailors its content offerings to meet local tastes and preferences, ensuring relevance in diverse regions.</a:t>
            </a:r>
          </a:p>
          <a:p>
            <a:r>
              <a:rPr lang="en-US" sz="2400" b="1" dirty="0">
                <a:latin typeface="Times New Roman" panose="02020603050405020304" pitchFamily="18" charset="0"/>
                <a:cs typeface="Times New Roman" panose="02020603050405020304" pitchFamily="18" charset="0"/>
              </a:rPr>
              <a:t>User Experience Focus</a:t>
            </a:r>
            <a:r>
              <a:rPr lang="en-US" sz="2400" dirty="0">
                <a:latin typeface="Times New Roman" panose="02020603050405020304" pitchFamily="18" charset="0"/>
                <a:cs typeface="Times New Roman" panose="02020603050405020304" pitchFamily="18" charset="0"/>
              </a:rPr>
              <a:t>: The platform prioritizes a seamless user experience, optimizing streaming quality, interface design, and personalized recommendations to enhance viewer satisfaction.</a:t>
            </a:r>
          </a:p>
        </p:txBody>
      </p:sp>
    </p:spTree>
    <p:extLst>
      <p:ext uri="{BB962C8B-B14F-4D97-AF65-F5344CB8AC3E}">
        <p14:creationId xmlns:p14="http://schemas.microsoft.com/office/powerpoint/2010/main" val="482777471"/>
      </p:ext>
    </p:extLst>
  </p:cSld>
  <p:clrMapOvr>
    <a:masterClrMapping/>
  </p:clrMapOvr>
  <p:transition spd="slow">
    <p:wheel spokes="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1271</TotalTime>
  <Words>806</Words>
  <Application>Microsoft Office PowerPoint</Application>
  <PresentationFormat>Widescreen</PresentationFormat>
  <Paragraphs>48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Calibri</vt:lpstr>
      <vt:lpstr>Calibri Light</vt:lpstr>
      <vt:lpstr>Times New Roman</vt:lpstr>
      <vt:lpstr>Tw Cen MT Condensed Extra Bold</vt:lpstr>
      <vt:lpstr>Wingdings</vt:lpstr>
      <vt:lpstr>Office Theme</vt:lpstr>
      <vt:lpstr>PowerPoint Presentation</vt:lpstr>
      <vt:lpstr>AGENDA</vt:lpstr>
      <vt:lpstr>PowerPoint Presentation</vt:lpstr>
      <vt:lpstr>INTRODUCTION</vt:lpstr>
      <vt:lpstr>EVOLUTION</vt:lpstr>
      <vt:lpstr>EVOLUTION</vt:lpstr>
      <vt:lpstr>STRATEGIES</vt:lpstr>
      <vt:lpstr>TARGET MARKET       </vt:lpstr>
      <vt:lpstr>METHODOLOGY </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31</cp:revision>
  <dcterms:created xsi:type="dcterms:W3CDTF">2025-01-27T19:10:26Z</dcterms:created>
  <dcterms:modified xsi:type="dcterms:W3CDTF">2025-02-08T00:06:49Z</dcterms:modified>
</cp:coreProperties>
</file>